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62" r:id="rId4"/>
    <p:sldId id="263" r:id="rId5"/>
    <p:sldId id="264" r:id="rId6"/>
    <p:sldId id="268" r:id="rId7"/>
    <p:sldId id="269" r:id="rId8"/>
    <p:sldId id="277" r:id="rId9"/>
    <p:sldId id="280" r:id="rId10"/>
    <p:sldId id="282" r:id="rId11"/>
    <p:sldId id="275" r:id="rId12"/>
    <p:sldId id="276" r:id="rId13"/>
    <p:sldId id="259" r:id="rId14"/>
    <p:sldId id="260" r:id="rId15"/>
    <p:sldId id="271" r:id="rId16"/>
    <p:sldId id="272" r:id="rId17"/>
    <p:sldId id="283" r:id="rId18"/>
    <p:sldId id="273" r:id="rId19"/>
    <p:sldId id="281" r:id="rId20"/>
    <p:sldId id="274" r:id="rId21"/>
    <p:sldId id="265" r:id="rId22"/>
    <p:sldId id="266" r:id="rId23"/>
    <p:sldId id="267" r:id="rId24"/>
    <p:sldId id="285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1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89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77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4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55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9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5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94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11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34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5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8276F-8980-4F4C-A6A4-AB57271A2830}" type="datetimeFigureOut">
              <a:rPr lang="en-GB" smtClean="0"/>
              <a:t>25/09/2025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7C277C-3FCC-46BF-AEF3-6E99B4310298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64AB-6C81-9C33-A1AC-6F540104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latin typeface="Algerian" panose="04020705040A02060702" pitchFamily="82" charset="0"/>
              </a:rPr>
              <a:t>AURORA ASSURANCE LTD</a:t>
            </a:r>
            <a:br>
              <a:rPr lang="en-GB" b="1" dirty="0">
                <a:latin typeface="Algerian" panose="04020705040A02060702" pitchFamily="82" charset="0"/>
              </a:rPr>
            </a:br>
            <a:r>
              <a:rPr lang="en-GB" b="1" dirty="0">
                <a:latin typeface="Algerian" panose="04020705040A02060702" pitchFamily="82" charset="0"/>
              </a:rPr>
              <a:t>By Faith Ejele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F6A5F-85A9-96A5-191E-261BD54E5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93605"/>
            <a:ext cx="9680709" cy="3928730"/>
          </a:xfrm>
        </p:spPr>
      </p:pic>
    </p:spTree>
    <p:extLst>
      <p:ext uri="{BB962C8B-B14F-4D97-AF65-F5344CB8AC3E}">
        <p14:creationId xmlns:p14="http://schemas.microsoft.com/office/powerpoint/2010/main" val="20251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C4C2-A1AF-4E1A-5D5E-67AE1F1F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Fraud claim by region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67BFA9-1385-5451-4F31-DAD8219D3C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460784"/>
          <a:ext cx="9604374" cy="2560320"/>
        </p:xfrm>
        <a:graphic>
          <a:graphicData uri="http://schemas.openxmlformats.org/drawingml/2006/table">
            <a:tbl>
              <a:tblPr/>
              <a:tblGrid>
                <a:gridCol w="3201458">
                  <a:extLst>
                    <a:ext uri="{9D8B030D-6E8A-4147-A177-3AD203B41FA5}">
                      <a16:colId xmlns:a16="http://schemas.microsoft.com/office/drawing/2014/main" val="3374555103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2137487143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3135151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Region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Fraud Claims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Fraud Amount (£)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090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London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2,107,117.49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5785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Scotland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1,218,060.45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134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Midlands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1,200,407.38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789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South East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749,971.60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894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North West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634,609.53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9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Wales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613,992.59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3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24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D877-5C0F-A698-8497-DDBC1138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Fraudulent Claim by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3B7E1-09DE-AAAA-1E66-3A4DBB10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367" y="2016124"/>
            <a:ext cx="9560487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689A-0C76-8511-8E06-BF3C9D11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Fraudulent Claim by Region-</a:t>
            </a:r>
            <a:r>
              <a:rPr lang="en-GB" b="1" dirty="0" err="1"/>
              <a:t>Contd</a:t>
            </a:r>
            <a:r>
              <a:rPr lang="en-GB" b="1" dirty="0"/>
              <a:t>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4DAF-977E-E083-A5A8-C4B0E84C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Fraudulent Claim in Scotland is 10% while other region such as Wales, London, Northwest, Midlands, </a:t>
            </a:r>
            <a:r>
              <a:rPr lang="en-GB" dirty="0" err="1"/>
              <a:t>SouthEast</a:t>
            </a:r>
            <a:r>
              <a:rPr lang="en-GB" dirty="0"/>
              <a:t> is 8%. This shows that Fraudulent claim was higher in Scotland.</a:t>
            </a:r>
          </a:p>
        </p:txBody>
      </p:sp>
    </p:spTree>
    <p:extLst>
      <p:ext uri="{BB962C8B-B14F-4D97-AF65-F5344CB8AC3E}">
        <p14:creationId xmlns:p14="http://schemas.microsoft.com/office/powerpoint/2010/main" val="256706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6FACE-AA36-F7B5-51E2-B8196DD9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8" y="186071"/>
            <a:ext cx="11796823" cy="65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8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7316F-0723-1BAA-C3E4-B222A80F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0" y="138223"/>
            <a:ext cx="11307726" cy="65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3BFE5-024B-65B1-F2F1-BA27897B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350874"/>
            <a:ext cx="11275828" cy="61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6084C-1512-4F0E-EAE7-8AED3F02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1" y="287079"/>
            <a:ext cx="10988749" cy="6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1F38-751B-AB0E-8580-5BABB4EF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65E5ED-0595-F93E-FC32-2594D5F3B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816798"/>
              </p:ext>
            </p:extLst>
          </p:nvPr>
        </p:nvGraphicFramePr>
        <p:xfrm>
          <a:off x="1450975" y="2112433"/>
          <a:ext cx="9604376" cy="3302000"/>
        </p:xfrm>
        <a:graphic>
          <a:graphicData uri="http://schemas.openxmlformats.org/drawingml/2006/table">
            <a:tbl>
              <a:tblPr/>
              <a:tblGrid>
                <a:gridCol w="2401094">
                  <a:extLst>
                    <a:ext uri="{9D8B030D-6E8A-4147-A177-3AD203B41FA5}">
                      <a16:colId xmlns:a16="http://schemas.microsoft.com/office/drawing/2014/main" val="47688559"/>
                    </a:ext>
                  </a:extLst>
                </a:gridCol>
                <a:gridCol w="2401094">
                  <a:extLst>
                    <a:ext uri="{9D8B030D-6E8A-4147-A177-3AD203B41FA5}">
                      <a16:colId xmlns:a16="http://schemas.microsoft.com/office/drawing/2014/main" val="702509473"/>
                    </a:ext>
                  </a:extLst>
                </a:gridCol>
                <a:gridCol w="2401094">
                  <a:extLst>
                    <a:ext uri="{9D8B030D-6E8A-4147-A177-3AD203B41FA5}">
                      <a16:colId xmlns:a16="http://schemas.microsoft.com/office/drawing/2014/main" val="3607835991"/>
                    </a:ext>
                  </a:extLst>
                </a:gridCol>
                <a:gridCol w="2401094">
                  <a:extLst>
                    <a:ext uri="{9D8B030D-6E8A-4147-A177-3AD203B41FA5}">
                      <a16:colId xmlns:a16="http://schemas.microsoft.com/office/drawing/2014/main" val="51097191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Tenure Group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Total Claims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Fraud Claims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Fraud 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32852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0–2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874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7609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2–5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1,390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7.8%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109508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5–10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2,423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8.2%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3418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10–20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2,313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182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7.9%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6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07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C43B-31B2-709E-7725-8E3554BE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dirty="0">
                <a:latin typeface="+mn-lt"/>
              </a:rPr>
              <a:t>Approved vs Rejected claims with fraud signals</a:t>
            </a:r>
            <a:endParaRPr lang="en-GB" sz="40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0146A-9A4C-5BCC-87BF-0E40B4D78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37" y="2094614"/>
            <a:ext cx="10632557" cy="24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5E5E-9E4A-F579-10C0-FAFE04AA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920E7-731F-A0F5-D807-E9A8681C6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Faster investigations, early interventions, and improved handling accuracy are achieved when several </a:t>
            </a:r>
            <a:r>
              <a:rPr lang="en-GB" b="1" dirty="0"/>
              <a:t>data-driven and operational factors</a:t>
            </a:r>
            <a:r>
              <a:rPr lang="en-GB" dirty="0"/>
              <a:t> come together:-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Data quality and </a:t>
            </a:r>
            <a:r>
              <a:rPr lang="en-GB" b="1" dirty="0" err="1"/>
              <a:t>accessibility:</a:t>
            </a:r>
            <a:r>
              <a:rPr lang="en-GB" dirty="0" err="1"/>
              <a:t>When</a:t>
            </a:r>
            <a:r>
              <a:rPr lang="en-GB" dirty="0"/>
              <a:t> the data is clean and complete it will bring about accurate claim amounts, submission dates, and customer history prevent wasted time validating information.</a:t>
            </a:r>
          </a:p>
          <a:p>
            <a:r>
              <a:rPr lang="en-GB" b="1" dirty="0"/>
              <a:t>Early warning signals and risk </a:t>
            </a:r>
            <a:r>
              <a:rPr lang="en-GB" b="1" dirty="0" err="1"/>
              <a:t>scoring:</a:t>
            </a:r>
            <a:r>
              <a:rPr lang="en-GB" dirty="0" err="1"/>
              <a:t>Fraud</a:t>
            </a:r>
            <a:r>
              <a:rPr lang="en-GB" dirty="0"/>
              <a:t> indicators- Automated rules to flag unusual claim sizes, duplicate entries, or high-value claims.</a:t>
            </a:r>
          </a:p>
        </p:txBody>
      </p:sp>
    </p:spTree>
    <p:extLst>
      <p:ext uri="{BB962C8B-B14F-4D97-AF65-F5344CB8AC3E}">
        <p14:creationId xmlns:p14="http://schemas.microsoft.com/office/powerpoint/2010/main" val="270665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3116-24EE-82DE-E26E-4EC5D6C02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AURORA ASSURANCE LTD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FF6AD3-1929-7A59-7710-8B8893BB5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FRAUD INTELLIGENCE REPORT</a:t>
            </a:r>
          </a:p>
        </p:txBody>
      </p:sp>
    </p:spTree>
    <p:extLst>
      <p:ext uri="{BB962C8B-B14F-4D97-AF65-F5344CB8AC3E}">
        <p14:creationId xmlns:p14="http://schemas.microsoft.com/office/powerpoint/2010/main" val="24289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1CA7-772F-E8D9-6CA5-82435724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latin typeface="+mn-lt"/>
              </a:rPr>
              <a:t>High_Value_Flag</a:t>
            </a:r>
            <a:r>
              <a:rPr lang="en-GB" b="1" dirty="0">
                <a:latin typeface="+mn-lt"/>
              </a:rPr>
              <a:t> Vs Claim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CDEA-BCD9-B5B8-85ED-574EB6F5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 among </a:t>
            </a:r>
            <a:r>
              <a:rPr lang="en-GB" b="1" dirty="0"/>
              <a:t>approved claims</a:t>
            </a:r>
            <a:r>
              <a:rPr lang="en-GB" dirty="0"/>
              <a:t>, ~8% (390 cases, ~£4.6M) had fraud indicators.</a:t>
            </a:r>
          </a:p>
          <a:p>
            <a:r>
              <a:rPr lang="en-GB" b="1" dirty="0"/>
              <a:t>Denied claims</a:t>
            </a:r>
            <a:r>
              <a:rPr lang="en-GB" dirty="0"/>
              <a:t> have the highest fraud share (~9%).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AA562-0F0E-6849-F455-8064FC9E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359888"/>
            <a:ext cx="10602432" cy="24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7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CB8F0-9C6B-8019-0A28-2246DAE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" y="393405"/>
            <a:ext cx="11302410" cy="60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6FD15-9EDE-78D6-350F-87974475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4" y="366822"/>
            <a:ext cx="11196083" cy="60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8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91BDF-DD50-CE70-4887-E7DAA969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8" y="388088"/>
            <a:ext cx="11259879" cy="60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5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6EDE-2155-634C-CAD6-13EA20F8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9544-3D4F-0749-DE97-68FFB950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High risk focus-</a:t>
            </a:r>
            <a:r>
              <a:rPr lang="en-US" altLang="en-US" dirty="0">
                <a:latin typeface="Arial" panose="020B0604020202020204" pitchFamily="34" charset="0"/>
              </a:rPr>
              <a:t>London, Auto claims, and new customers should be prioritized in fraud checks.</a:t>
            </a:r>
            <a:endParaRPr lang="en-GB" dirty="0"/>
          </a:p>
          <a:p>
            <a:r>
              <a:rPr lang="en-GB" dirty="0"/>
              <a:t>Approval accuracy-</a:t>
            </a:r>
            <a:r>
              <a:rPr lang="en-US" altLang="en-US" dirty="0">
                <a:latin typeface="Arial" panose="020B0604020202020204" pitchFamily="34" charset="0"/>
              </a:rPr>
              <a:t>390 fraud-flagged claims were still approved — review rules and automation thresholds.</a:t>
            </a:r>
            <a:endParaRPr lang="en-GB" dirty="0"/>
          </a:p>
          <a:p>
            <a:r>
              <a:rPr lang="en-GB" dirty="0"/>
              <a:t>Agent Monitoring- </a:t>
            </a:r>
            <a:r>
              <a:rPr lang="en-US" altLang="en-US" dirty="0">
                <a:latin typeface="Arial" panose="020B0604020202020204" pitchFamily="34" charset="0"/>
              </a:rPr>
              <a:t>Agents with multiple fraud approvals (e.g., AGENT264, AGENT196) need targeted audits or training</a:t>
            </a:r>
            <a:endParaRPr lang="en-GB" dirty="0"/>
          </a:p>
          <a:p>
            <a:r>
              <a:rPr lang="en-GB" dirty="0"/>
              <a:t>Early Interventions-</a:t>
            </a:r>
            <a:r>
              <a:rPr lang="en-US" altLang="en-US" dirty="0">
                <a:latin typeface="Arial" panose="020B0604020202020204" pitchFamily="34" charset="0"/>
              </a:rPr>
              <a:t> New customers and weekend submissions should be flagged for additional verification.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68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8B1E-309A-B9EF-91BB-952A3948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848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844521-929F-00CE-2911-049C99C37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59488"/>
            <a:ext cx="11089758" cy="63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3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41CEB-FC8E-E555-7543-9AB052C1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4" y="781493"/>
            <a:ext cx="11342440" cy="57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236FB-37A8-D91B-0291-8509C395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485873"/>
            <a:ext cx="11392786" cy="60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7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71CD-2B63-6265-3210-28DB75B1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Total Claims by </a:t>
            </a:r>
            <a:r>
              <a:rPr lang="en-GB" b="1" dirty="0" err="1"/>
              <a:t>Claim_Type</a:t>
            </a:r>
            <a:endParaRPr lang="en-GB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1F70BD-583C-0218-ACFD-1DACAB44B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620" y="2128498"/>
            <a:ext cx="9481234" cy="34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4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F2C5-5A43-AA5E-6D73-A3A9000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Fraudulent Claims by </a:t>
            </a:r>
            <a:r>
              <a:rPr lang="en-GB" b="1" dirty="0" err="1">
                <a:latin typeface="+mn-lt"/>
              </a:rPr>
              <a:t>Claim_Type</a:t>
            </a:r>
            <a:endParaRPr lang="en-GB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70FE1-2DBB-5064-9291-81629D2D1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833" y="2015067"/>
            <a:ext cx="9389534" cy="37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7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2107-0C49-8EF1-C7BB-5F879E3A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04A19-228B-578C-5416-4E94C73FF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total claims of records from AURORA Assurance ltd is 6261 total claims with 22% denied request, 8% fraudulent claims.</a:t>
            </a:r>
          </a:p>
          <a:p>
            <a:r>
              <a:rPr lang="en-GB" dirty="0"/>
              <a:t>The Total claim value at £68M , Total approved fraud at 518, and Average processing time at 23days.</a:t>
            </a:r>
          </a:p>
          <a:p>
            <a:r>
              <a:rPr lang="en-GB" dirty="0"/>
              <a:t>Four (4) Claim Types- Auto, Business, Travel, Home-Auto has the highest fraudulent claim at 9%, business at 8%, Travel and Home at 7%.</a:t>
            </a:r>
          </a:p>
          <a:p>
            <a:r>
              <a:rPr lang="en-GB" dirty="0"/>
              <a:t>Fraudulent Claim for weekend submission True-64.76%</a:t>
            </a:r>
          </a:p>
          <a:p>
            <a:r>
              <a:rPr lang="en-GB" dirty="0"/>
              <a:t>Fraudulent Claim for weekend submission False-35.24%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31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E67B-2AD9-7FD9-73C7-FAB381BE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Impact on Early Intervention on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DB68-7AE6-6916-9D75-CCC7FA151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Customer tenure and Claim Outcomes.</a:t>
            </a:r>
          </a:p>
          <a:p>
            <a:r>
              <a:rPr lang="en-GB" dirty="0"/>
              <a:t>New Customers (0-2) years- 874 claims, 83 flagged as fraud- 9.5%</a:t>
            </a:r>
          </a:p>
          <a:p>
            <a:r>
              <a:rPr lang="en-GB" dirty="0"/>
              <a:t>Long Tenure Customers (10-20) years-2,313 claims, 182 flagged-7.8%</a:t>
            </a:r>
          </a:p>
          <a:p>
            <a:r>
              <a:rPr lang="en-GB" dirty="0"/>
              <a:t>👉 </a:t>
            </a:r>
            <a:r>
              <a:rPr lang="en-GB" b="1" dirty="0"/>
              <a:t>Early intervention</a:t>
            </a:r>
            <a:r>
              <a:rPr lang="en-GB" dirty="0"/>
              <a:t>: New customers show higher fraud rates → build tighter review rules for them.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293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1278</TotalTime>
  <Words>471</Words>
  <Application>Microsoft Office PowerPoint</Application>
  <PresentationFormat>Widescreen</PresentationFormat>
  <Paragraphs>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Algerian</vt:lpstr>
      <vt:lpstr>Arial</vt:lpstr>
      <vt:lpstr>Gill Sans MT</vt:lpstr>
      <vt:lpstr>Gallery</vt:lpstr>
      <vt:lpstr>AURORA ASSURANCE LTD By Faith Ejele</vt:lpstr>
      <vt:lpstr>AURORA ASSURANCE LTD</vt:lpstr>
      <vt:lpstr>PowerPoint Presentation</vt:lpstr>
      <vt:lpstr>PowerPoint Presentation</vt:lpstr>
      <vt:lpstr>PowerPoint Presentation</vt:lpstr>
      <vt:lpstr>Total Claims by Claim_Type</vt:lpstr>
      <vt:lpstr>Fraudulent Claims by Claim_Type</vt:lpstr>
      <vt:lpstr>Insights-</vt:lpstr>
      <vt:lpstr>Impact on Early Intervention on Claim</vt:lpstr>
      <vt:lpstr>Fraud claim by region</vt:lpstr>
      <vt:lpstr>Fraudulent Claim by Region</vt:lpstr>
      <vt:lpstr>Fraudulent Claim by Region-Contd…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Approved vs Rejected claims with fraud signals</vt:lpstr>
      <vt:lpstr>Summary</vt:lpstr>
      <vt:lpstr>High_Value_Flag Vs Claim Type</vt:lpstr>
      <vt:lpstr>PowerPoint Presentation</vt:lpstr>
      <vt:lpstr>PowerPoint Presentation</vt:lpstr>
      <vt:lpstr>PowerPoint Presentation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Faith Ejele</dc:creator>
  <cp:lastModifiedBy>Faith Ejele</cp:lastModifiedBy>
  <cp:revision>31</cp:revision>
  <dcterms:created xsi:type="dcterms:W3CDTF">2025-09-15T19:55:46Z</dcterms:created>
  <dcterms:modified xsi:type="dcterms:W3CDTF">2025-09-26T05:24:28Z</dcterms:modified>
</cp:coreProperties>
</file>